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0" r:id="rId21"/>
    <p:sldId id="262" r:id="rId22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964" y="1366981"/>
            <a:ext cx="7749309" cy="214298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09964" y="3602038"/>
            <a:ext cx="77493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143911"/>
            <a:ext cx="2743200" cy="365125"/>
          </a:xfrm>
        </p:spPr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66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5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4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3854" y="365126"/>
            <a:ext cx="10069945" cy="91382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76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68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72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3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47114"/>
            <a:ext cx="2743200" cy="365125"/>
          </a:xfrm>
          <a:prstGeom prst="rect">
            <a:avLst/>
          </a:prstGeom>
        </p:spPr>
        <p:txBody>
          <a:bodyPr/>
          <a:lstStyle/>
          <a:p>
            <a:fld id="{58F3FC3B-26C6-43D7-947E-6A4A38B7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74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83854" y="365125"/>
            <a:ext cx="10069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3854" y="1825625"/>
            <a:ext cx="10069946" cy="37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162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2F5-4C4F-4FCC-80BD-AC927F675FB8}" type="datetimeFigureOut">
              <a:rPr lang="it-IT" smtClean="0"/>
              <a:t>29/09/2022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8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964" y="1366981"/>
            <a:ext cx="8693161" cy="2142981"/>
          </a:xfrm>
        </p:spPr>
        <p:txBody>
          <a:bodyPr>
            <a:normAutofit/>
          </a:bodyPr>
          <a:lstStyle/>
          <a:p>
            <a:pPr marL="0" indent="0"/>
            <a:r>
              <a:rPr lang="it-IT" sz="3600" b="1" dirty="0"/>
              <a:t>L’impegno delle Aziende Sanitarie</a:t>
            </a:r>
            <a:br>
              <a:rPr lang="it-IT" sz="3600" b="1" dirty="0"/>
            </a:br>
            <a:r>
              <a:rPr lang="it-IT" sz="3600" b="1" dirty="0"/>
              <a:t> efficienza energetica e vademecum FIASO</a:t>
            </a:r>
            <a:br>
              <a:rPr lang="it-IT" sz="3600" b="1" dirty="0"/>
            </a:b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it-IT" sz="4800" dirty="0"/>
          </a:p>
          <a:p>
            <a:pPr algn="r"/>
            <a:endParaRPr lang="it-IT" sz="4800" dirty="0" smtClean="0"/>
          </a:p>
          <a:p>
            <a:pPr algn="r"/>
            <a:endParaRPr lang="it-IT" sz="4800" dirty="0" smtClean="0"/>
          </a:p>
          <a:p>
            <a:pPr algn="r"/>
            <a:endParaRPr lang="it-IT" sz="4800" dirty="0"/>
          </a:p>
          <a:p>
            <a:pPr algn="r"/>
            <a:r>
              <a:rPr lang="it-IT" sz="8000" dirty="0"/>
              <a:t>Ing. Simona Boschetti</a:t>
            </a:r>
          </a:p>
          <a:p>
            <a:pPr algn="r"/>
            <a:r>
              <a:rPr lang="it-IT" sz="8000" dirty="0"/>
              <a:t>Energy Manager Area Metropolitana Bologna</a:t>
            </a:r>
          </a:p>
          <a:p>
            <a:pPr algn="r"/>
            <a:endParaRPr lang="it-IT" sz="9600" dirty="0"/>
          </a:p>
          <a:p>
            <a:endParaRPr lang="it-IT" sz="9600" dirty="0"/>
          </a:p>
          <a:p>
            <a:r>
              <a:rPr lang="it-IT" sz="9600" dirty="0"/>
              <a:t> </a:t>
            </a:r>
            <a:r>
              <a:rPr lang="it-IT" sz="9600" b="1" dirty="0" err="1"/>
              <a:t>Webinar</a:t>
            </a:r>
            <a:r>
              <a:rPr lang="it-IT" sz="9600" b="1" dirty="0"/>
              <a:t> del 29/09/2022</a:t>
            </a:r>
            <a:endParaRPr lang="it-IT" sz="9600" dirty="0"/>
          </a:p>
          <a:p>
            <a:pPr algn="ctr"/>
            <a:endParaRPr lang="it-IT" sz="9600" b="1" dirty="0"/>
          </a:p>
        </p:txBody>
      </p:sp>
    </p:spTree>
    <p:extLst>
      <p:ext uri="{BB962C8B-B14F-4D97-AF65-F5344CB8AC3E}">
        <p14:creationId xmlns:p14="http://schemas.microsoft.com/office/powerpoint/2010/main" val="30078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58890" y="1477067"/>
            <a:ext cx="10412382" cy="39952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Un’ulteriore officina elettrica costituita da Cogeneratore Alto Rendimento da 70 </a:t>
            </a:r>
            <a:r>
              <a:rPr lang="it-IT" dirty="0" err="1"/>
              <a:t>KWe</a:t>
            </a:r>
            <a:r>
              <a:rPr lang="it-IT" dirty="0"/>
              <a:t> è attiva presso la casa della salute di Crevalcore (produzione 2021 pari a 1,9 </a:t>
            </a:r>
            <a:r>
              <a:rPr lang="it-IT" dirty="0" err="1"/>
              <a:t>MWhe</a:t>
            </a:r>
            <a:r>
              <a:rPr lang="it-IT" dirty="0" smtClean="0"/>
              <a:t>).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L’autoproduzione </a:t>
            </a:r>
            <a:r>
              <a:rPr lang="it-IT" dirty="0"/>
              <a:t>di EE da </a:t>
            </a:r>
            <a:r>
              <a:rPr lang="it-IT" u="sng" dirty="0"/>
              <a:t>impianti fotovoltaici </a:t>
            </a:r>
            <a:r>
              <a:rPr lang="it-IT" dirty="0"/>
              <a:t>è a regime su 5 sedi aziendali, per una potenza complessiva pari a 103 </a:t>
            </a:r>
            <a:r>
              <a:rPr lang="it-IT" dirty="0" err="1"/>
              <a:t>KWp</a:t>
            </a:r>
            <a:r>
              <a:rPr lang="it-IT" dirty="0"/>
              <a:t> ed una produzione media nel biennio 20-21 di 112 MWh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L’energia elettrica per i restanti </a:t>
            </a:r>
            <a:r>
              <a:rPr lang="it-IT" dirty="0" smtClean="0"/>
              <a:t>fabbisogni, </a:t>
            </a:r>
            <a:r>
              <a:rPr lang="it-IT" dirty="0"/>
              <a:t>prelevata </a:t>
            </a:r>
            <a:r>
              <a:rPr lang="it-IT" dirty="0" smtClean="0"/>
              <a:t>da rete, ha provenienza </a:t>
            </a:r>
            <a:r>
              <a:rPr lang="it-IT" u="sng" dirty="0" smtClean="0"/>
              <a:t>certificata  da </a:t>
            </a:r>
            <a:r>
              <a:rPr lang="it-IT" u="sng" dirty="0"/>
              <a:t>fonti rinnovabili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ENERGIA ELETTRICA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02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13725" y="1562731"/>
            <a:ext cx="10662699" cy="431326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E’ attivo su tutte le sedi un multiservizio con servizio energia. La baseline di consumo, a parità di volumi riscaldati, dipende dalle sole condizioni ambientali esterne, pertanto </a:t>
            </a:r>
            <a:r>
              <a:rPr lang="it-IT" u="sng" dirty="0"/>
              <a:t>l’assuntore è stimolato ad un’efficace gestione degli impianti, oltre ad avere l’obbligo di realizzazione interventi di riqualificazione energetica a suo </a:t>
            </a:r>
            <a:r>
              <a:rPr lang="it-IT" u="sng" dirty="0" smtClean="0"/>
              <a:t>carico, </a:t>
            </a:r>
            <a:r>
              <a:rPr lang="it-IT" dirty="0" smtClean="0"/>
              <a:t>interventi avviati </a:t>
            </a:r>
            <a:r>
              <a:rPr lang="it-IT" dirty="0"/>
              <a:t>e </a:t>
            </a:r>
            <a:r>
              <a:rPr lang="it-IT" dirty="0" smtClean="0"/>
              <a:t>che saranno </a:t>
            </a:r>
            <a:r>
              <a:rPr lang="it-IT" dirty="0"/>
              <a:t>completati entro aprile 2023 </a:t>
            </a:r>
            <a:r>
              <a:rPr lang="it-IT" dirty="0" smtClean="0"/>
              <a:t> </a:t>
            </a:r>
            <a:r>
              <a:rPr lang="it-IT" dirty="0"/>
              <a:t>: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Rinnovo di 7 centrali termiche </a:t>
            </a:r>
            <a:r>
              <a:rPr lang="it-IT" dirty="0" smtClean="0"/>
              <a:t>(sostituzione di caldaie tradizionali con installazione generatori di calore a </a:t>
            </a:r>
            <a:r>
              <a:rPr lang="it-IT" dirty="0"/>
              <a:t>condensazione per 8.255 </a:t>
            </a:r>
            <a:r>
              <a:rPr lang="it-IT" dirty="0" err="1"/>
              <a:t>Kw</a:t>
            </a:r>
            <a:r>
              <a:rPr lang="it-IT" dirty="0"/>
              <a:t>),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sostituzione di infissi (1.431 mq)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sostituzione di 1.302 corpi illuminanti con lampade LED 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dirty="0"/>
              <a:t>isolamento di coperture (1.431 mq).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SERVIZIO ENERGIA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197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Contributi UE </a:t>
            </a:r>
            <a:r>
              <a:rPr lang="it-IT" b="1" dirty="0"/>
              <a:t>POR FESR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737628" y="1639769"/>
            <a:ext cx="5411129" cy="39398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</a:t>
            </a:r>
            <a:r>
              <a:rPr lang="it-IT" dirty="0" smtClean="0"/>
              <a:t>resso l’Ospedale </a:t>
            </a:r>
            <a:r>
              <a:rPr lang="it-IT" dirty="0"/>
              <a:t>di </a:t>
            </a:r>
            <a:r>
              <a:rPr lang="it-IT" dirty="0" smtClean="0"/>
              <a:t>Bentivoglio è </a:t>
            </a:r>
            <a:r>
              <a:rPr lang="it-IT" dirty="0"/>
              <a:t>stata realizzata la sostituzione di componenti obsoleti ed energivori (gruppo </a:t>
            </a:r>
            <a:r>
              <a:rPr lang="it-IT" dirty="0" smtClean="0"/>
              <a:t>frigo </a:t>
            </a:r>
            <a:r>
              <a:rPr lang="it-IT" dirty="0"/>
              <a:t>con torre evaporativa e unità di trattamento aria) </a:t>
            </a:r>
            <a:r>
              <a:rPr lang="it-IT" dirty="0" smtClean="0"/>
              <a:t>utilizzando contributi dai fondi europei POR </a:t>
            </a:r>
            <a:r>
              <a:rPr lang="it-IT" dirty="0"/>
              <a:t>FESR </a:t>
            </a:r>
            <a:r>
              <a:rPr lang="it-IT" dirty="0" smtClean="0"/>
              <a:t>per euro </a:t>
            </a:r>
            <a:r>
              <a:rPr lang="it-IT" dirty="0"/>
              <a:t>220.576,80 </a:t>
            </a:r>
            <a:r>
              <a:rPr lang="it-IT" dirty="0" smtClean="0"/>
              <a:t>ed un finanziamento aziendale di euro 349.523,06, </a:t>
            </a:r>
            <a:r>
              <a:rPr lang="it-IT" dirty="0" err="1" smtClean="0"/>
              <a:t>ottendo</a:t>
            </a:r>
            <a:r>
              <a:rPr lang="it-IT" dirty="0" smtClean="0"/>
              <a:t> un risparmio pari a </a:t>
            </a:r>
            <a:r>
              <a:rPr lang="it-IT" dirty="0" err="1" smtClean="0"/>
              <a:t>Tep</a:t>
            </a:r>
            <a:endParaRPr lang="it-IT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25" y="2235257"/>
            <a:ext cx="4572000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RISPARMI ENERGETICI COMPLESSIVI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58217" y="1584260"/>
            <a:ext cx="10277210" cy="40588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u="sng" dirty="0" smtClean="0"/>
              <a:t>Circa </a:t>
            </a:r>
            <a:r>
              <a:rPr lang="it-IT" u="sng" dirty="0"/>
              <a:t>il 60% del fabbisogno complessivo aziendale, termico ed elettrico, è oggi prodotto </a:t>
            </a:r>
            <a:r>
              <a:rPr lang="it-IT" u="sng" dirty="0" smtClean="0"/>
              <a:t>con sistemi efficienti </a:t>
            </a:r>
            <a:r>
              <a:rPr lang="it-IT" u="sng" dirty="0"/>
              <a:t>di </a:t>
            </a:r>
            <a:r>
              <a:rPr lang="it-IT" u="sng" dirty="0" err="1" smtClean="0"/>
              <a:t>trigenerazione</a:t>
            </a:r>
            <a:r>
              <a:rPr lang="it-IT" dirty="0" smtClean="0"/>
              <a:t>. L’Azienda </a:t>
            </a:r>
            <a:r>
              <a:rPr lang="it-IT" dirty="0"/>
              <a:t>nel biennio 20-21 </a:t>
            </a:r>
            <a:r>
              <a:rPr lang="it-IT" dirty="0" smtClean="0"/>
              <a:t>ha consumato </a:t>
            </a:r>
            <a:r>
              <a:rPr lang="it-IT" dirty="0"/>
              <a:t>una media di 20.396 </a:t>
            </a:r>
            <a:r>
              <a:rPr lang="it-IT" dirty="0" err="1"/>
              <a:t>Tep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r>
              <a:rPr lang="it-IT" b="1" u="sng" dirty="0"/>
              <a:t>Il risparmio di energia primaria </a:t>
            </a:r>
            <a:r>
              <a:rPr lang="it-IT" b="1" u="sng" dirty="0" smtClean="0"/>
              <a:t>conseguente </a:t>
            </a:r>
            <a:r>
              <a:rPr lang="it-IT" b="1" u="sng" dirty="0"/>
              <a:t>alle azioni mirate </a:t>
            </a:r>
            <a:r>
              <a:rPr lang="it-IT" b="1" u="sng" dirty="0" smtClean="0"/>
              <a:t>messe </a:t>
            </a:r>
            <a:r>
              <a:rPr lang="it-IT" b="1" u="sng" dirty="0"/>
              <a:t>in </a:t>
            </a:r>
            <a:r>
              <a:rPr lang="it-IT" b="1" u="sng" dirty="0" smtClean="0"/>
              <a:t>campo è pari ad oltre </a:t>
            </a:r>
            <a:r>
              <a:rPr lang="it-IT" b="1" u="sng" dirty="0"/>
              <a:t>il 23% </a:t>
            </a:r>
            <a:r>
              <a:rPr lang="it-IT" b="1" u="sng" dirty="0" smtClean="0"/>
              <a:t> corrispondenti </a:t>
            </a:r>
            <a:r>
              <a:rPr lang="it-IT" b="1" u="sng" dirty="0"/>
              <a:t>ad </a:t>
            </a:r>
            <a:r>
              <a:rPr lang="it-IT" b="1" u="sng" dirty="0" smtClean="0"/>
              <a:t>un risparmio</a:t>
            </a:r>
          </a:p>
          <a:p>
            <a:pPr marL="0" indent="0">
              <a:buNone/>
            </a:pPr>
            <a:r>
              <a:rPr lang="it-IT" b="1" u="sng" dirty="0" smtClean="0"/>
              <a:t>annuo </a:t>
            </a:r>
            <a:r>
              <a:rPr lang="it-IT" b="1" u="sng" dirty="0"/>
              <a:t>di 10.588 </a:t>
            </a:r>
            <a:r>
              <a:rPr lang="it-IT" b="1" u="sng" dirty="0" err="1"/>
              <a:t>tonn</a:t>
            </a:r>
            <a:r>
              <a:rPr lang="it-IT" b="1" u="sng" dirty="0"/>
              <a:t> di CO2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Le </a:t>
            </a:r>
            <a:r>
              <a:rPr lang="it-IT" dirty="0"/>
              <a:t>azioni diffuse sulla regolazione hanno </a:t>
            </a:r>
          </a:p>
          <a:p>
            <a:pPr marL="0" indent="0" algn="just">
              <a:buNone/>
            </a:pPr>
            <a:r>
              <a:rPr lang="it-IT" dirty="0"/>
              <a:t>permesso di contenere al 3% gli aumenti </a:t>
            </a:r>
          </a:p>
          <a:p>
            <a:pPr marL="0" indent="0" algn="just">
              <a:buNone/>
            </a:pPr>
            <a:r>
              <a:rPr lang="it-IT" dirty="0"/>
              <a:t>di consumo EE nell’estate del 2022, </a:t>
            </a:r>
            <a:r>
              <a:rPr lang="it-IT" dirty="0" smtClean="0"/>
              <a:t>pur</a:t>
            </a:r>
          </a:p>
          <a:p>
            <a:pPr marL="0" indent="0" algn="just">
              <a:buNone/>
            </a:pPr>
            <a:r>
              <a:rPr lang="it-IT" dirty="0" smtClean="0"/>
              <a:t>con </a:t>
            </a:r>
            <a:r>
              <a:rPr lang="it-IT" dirty="0"/>
              <a:t>una stagionalità ben più severa del </a:t>
            </a:r>
            <a:r>
              <a:rPr lang="it-IT" dirty="0" smtClean="0"/>
              <a:t>2021, </a:t>
            </a:r>
          </a:p>
          <a:p>
            <a:pPr marL="0" indent="0" algn="just">
              <a:buNone/>
            </a:pPr>
            <a:r>
              <a:rPr lang="it-IT" dirty="0" smtClean="0"/>
              <a:t>tuttavia in assenza di solide basi di calcolo non</a:t>
            </a:r>
          </a:p>
          <a:p>
            <a:pPr marL="0" indent="0" algn="just">
              <a:buNone/>
            </a:pPr>
            <a:r>
              <a:rPr lang="it-IT" dirty="0" smtClean="0"/>
              <a:t>sono stati considerati</a:t>
            </a:r>
            <a:endParaRPr lang="it-IT" dirty="0"/>
          </a:p>
          <a:p>
            <a:pPr marL="0" indent="0">
              <a:buNone/>
            </a:pPr>
            <a:endParaRPr lang="it-IT" b="1" u="sng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2" descr="C:\Users\s.boschetti\Desktop\Ausl Bologna\Nuove Sincronie 2022\Smart Hospital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36" y="2822489"/>
            <a:ext cx="4652972" cy="26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MOBILITA’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Il </a:t>
            </a:r>
            <a:r>
              <a:rPr lang="it-IT" sz="2400" u="sng" dirty="0" smtClean="0"/>
              <a:t>parco </a:t>
            </a:r>
            <a:r>
              <a:rPr lang="it-IT" sz="2400" u="sng" dirty="0"/>
              <a:t>auto aziendale</a:t>
            </a:r>
            <a:r>
              <a:rPr lang="it-IT" sz="2400" dirty="0"/>
              <a:t> è stato oggetto di una completa riorganizzazione, sostituendo 350 auto su 400 (la metà con oltre 10 anni) con </a:t>
            </a:r>
            <a:r>
              <a:rPr lang="it-IT" sz="2400" u="sng" dirty="0"/>
              <a:t>110 auto elettriche e 240 a metano</a:t>
            </a:r>
            <a:r>
              <a:rPr lang="it-IT" sz="2400" dirty="0"/>
              <a:t> </a:t>
            </a:r>
            <a:r>
              <a:rPr lang="it-IT" sz="2400" dirty="0" smtClean="0"/>
              <a:t>attraverso contratti di </a:t>
            </a:r>
            <a:r>
              <a:rPr lang="it-IT" sz="2400" dirty="0"/>
              <a:t>noleggio </a:t>
            </a:r>
            <a:r>
              <a:rPr lang="it-IT" sz="2400" dirty="0" smtClean="0"/>
              <a:t>a </a:t>
            </a:r>
            <a:r>
              <a:rPr lang="it-IT" sz="2400" dirty="0"/>
              <a:t>lungo termine, </a:t>
            </a:r>
            <a:r>
              <a:rPr lang="it-IT" sz="2400" dirty="0" smtClean="0"/>
              <a:t>finanzianti  </a:t>
            </a:r>
            <a:r>
              <a:rPr lang="it-IT" sz="2400" dirty="0"/>
              <a:t>in </a:t>
            </a:r>
            <a:r>
              <a:rPr lang="it-IT" sz="2400" dirty="0" smtClean="0"/>
              <a:t>gran parte </a:t>
            </a:r>
            <a:r>
              <a:rPr lang="it-IT" sz="2400" dirty="0"/>
              <a:t>dai risparmi </a:t>
            </a:r>
            <a:r>
              <a:rPr lang="it-IT" sz="2400" dirty="0" smtClean="0"/>
              <a:t>su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 manutenzione e </a:t>
            </a:r>
            <a:r>
              <a:rPr lang="it-IT" sz="2400" dirty="0"/>
              <a:t>carburante. </a:t>
            </a:r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s.boschetti\Desktop\Ausl Bologna\Nuove Sincronie 2022\Smart Hospital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17" y="1788894"/>
            <a:ext cx="5922837" cy="33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r>
              <a:rPr lang="it-IT" b="1" dirty="0" smtClean="0"/>
              <a:t>MOBILITA’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7702" y="1772390"/>
            <a:ext cx="5096256" cy="10279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b="0" dirty="0" smtClean="0"/>
              <a:t>Previste 41 </a:t>
            </a:r>
            <a:r>
              <a:rPr lang="it-IT" b="0" dirty="0"/>
              <a:t>colonnine di ricarica a doppia presa e 48 </a:t>
            </a:r>
            <a:r>
              <a:rPr lang="it-IT" b="0" dirty="0" err="1"/>
              <a:t>wall</a:t>
            </a:r>
            <a:r>
              <a:rPr lang="it-IT" b="0" dirty="0"/>
              <a:t>-box con monitoraggio a </a:t>
            </a:r>
            <a:r>
              <a:rPr lang="it-IT" b="0" dirty="0" smtClean="0"/>
              <a:t>distanza nelle strutture di Bologna, San Lazzaro di Savena e Casalecchio di Reno</a:t>
            </a:r>
            <a:endParaRPr lang="it-IT" b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46321" y="1905449"/>
            <a:ext cx="5183188" cy="1010279"/>
          </a:xfrm>
        </p:spPr>
        <p:txBody>
          <a:bodyPr>
            <a:normAutofit fontScale="47500" lnSpcReduction="20000"/>
          </a:bodyPr>
          <a:lstStyle/>
          <a:p>
            <a:endParaRPr lang="it-IT" sz="1800" dirty="0" smtClean="0"/>
          </a:p>
          <a:p>
            <a:pPr algn="just"/>
            <a:r>
              <a:rPr lang="it-IT" sz="4300" b="0" dirty="0" smtClean="0"/>
              <a:t>L’investimento </a:t>
            </a:r>
            <a:r>
              <a:rPr lang="it-IT" sz="4300" b="0" dirty="0"/>
              <a:t>è stato finanziato per € 378.118,14 da risorse aziendali e per € 183.177,98 da fondi POR FESR</a:t>
            </a:r>
          </a:p>
          <a:p>
            <a:endParaRPr lang="it-IT" sz="4300" dirty="0"/>
          </a:p>
        </p:txBody>
      </p:sp>
      <p:pic>
        <p:nvPicPr>
          <p:cNvPr id="7" name="Picture 2" descr="C:\Users\s.boschetti\Desktop\Ausl Bologna\Nuove Sincronie 2022\Smart Hospital-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3" y="2769168"/>
            <a:ext cx="4692610" cy="26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.boschetti\Desktop\Ausl Bologna\Nuove Sincronie 2022\Smart Hospital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63" y="2872597"/>
            <a:ext cx="4526577" cy="25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MOBILITA’</a:t>
            </a: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srgbClr val="242852"/>
                </a:solidFill>
              </a:rPr>
              <a:t>Sul fronte del </a:t>
            </a:r>
            <a:r>
              <a:rPr lang="it-IT" u="sng" dirty="0">
                <a:solidFill>
                  <a:srgbClr val="242852"/>
                </a:solidFill>
              </a:rPr>
              <a:t>trasporto privato dei dipendenti</a:t>
            </a:r>
            <a:r>
              <a:rPr lang="it-IT" dirty="0">
                <a:solidFill>
                  <a:srgbClr val="242852"/>
                </a:solidFill>
              </a:rPr>
              <a:t> è stata promossa la campagna  “</a:t>
            </a:r>
            <a:r>
              <a:rPr lang="it-IT" i="1" dirty="0">
                <a:solidFill>
                  <a:srgbClr val="242852"/>
                </a:solidFill>
              </a:rPr>
              <a:t>Lasciati Trasportare al lavoro in treno o in bus</a:t>
            </a:r>
            <a:r>
              <a:rPr lang="it-IT" dirty="0">
                <a:solidFill>
                  <a:srgbClr val="242852"/>
                </a:solidFill>
              </a:rPr>
              <a:t>” erogando incentivi sugli abbonamenti annuali (sconto 15% - €130 comparto e €75 dirigenza</a:t>
            </a:r>
            <a:r>
              <a:rPr lang="it-IT" dirty="0" smtClean="0">
                <a:solidFill>
                  <a:srgbClr val="242852"/>
                </a:solidFill>
              </a:rPr>
              <a:t>). </a:t>
            </a:r>
            <a:r>
              <a:rPr lang="it-IT" dirty="0">
                <a:solidFill>
                  <a:srgbClr val="242852"/>
                </a:solidFill>
              </a:rPr>
              <a:t>N</a:t>
            </a:r>
            <a:r>
              <a:rPr lang="it-IT" dirty="0" smtClean="0"/>
              <a:t>el </a:t>
            </a:r>
            <a:r>
              <a:rPr lang="it-IT" dirty="0"/>
              <a:t>2021 sono stati emessi 1.187 </a:t>
            </a:r>
            <a:r>
              <a:rPr lang="it-IT" dirty="0" smtClean="0"/>
              <a:t>abbonamenti a fronte di circa 9.000 dipendenti.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1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Quanto rappresentato rende evidente come attraverso</a:t>
            </a:r>
            <a:r>
              <a:rPr lang="it-IT" u="sng" dirty="0" smtClean="0"/>
              <a:t> </a:t>
            </a:r>
            <a:r>
              <a:rPr lang="it-IT" u="sng" dirty="0"/>
              <a:t>il ricorso a forme contrattuali </a:t>
            </a:r>
            <a:r>
              <a:rPr lang="it-IT" u="sng" dirty="0" smtClean="0"/>
              <a:t>che </a:t>
            </a:r>
            <a:r>
              <a:rPr lang="it-IT" u="sng" dirty="0"/>
              <a:t>massimizzano i contributi degli operatori economici e gli incentivi </a:t>
            </a:r>
            <a:r>
              <a:rPr lang="it-IT" u="sng" dirty="0" smtClean="0"/>
              <a:t>di </a:t>
            </a:r>
            <a:r>
              <a:rPr lang="it-IT" u="sng" dirty="0"/>
              <a:t>GSE e UE è </a:t>
            </a:r>
            <a:r>
              <a:rPr lang="it-IT" u="sng" dirty="0" smtClean="0"/>
              <a:t>possibile realizzare </a:t>
            </a:r>
            <a:r>
              <a:rPr lang="it-IT" u="sng" dirty="0"/>
              <a:t>efficienza energetica </a:t>
            </a:r>
            <a:r>
              <a:rPr lang="it-IT" dirty="0"/>
              <a:t>con modesto impegno di fondi dal piano </a:t>
            </a:r>
            <a:r>
              <a:rPr lang="it-IT" dirty="0" smtClean="0"/>
              <a:t>investimenti, </a:t>
            </a:r>
            <a:r>
              <a:rPr lang="it-IT" dirty="0"/>
              <a:t>ottenendo importanti risparmi e riduzioni dell’impronta climatica.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AZIONI DI RISPARMIO ENERGETICO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2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E’ attiva la partecipazione al gruppo di lavoro degli Energy Manager delle Aziende Sanitarie costituito dalla </a:t>
            </a:r>
            <a:r>
              <a:rPr lang="it-IT" dirty="0" smtClean="0"/>
              <a:t>Regione </a:t>
            </a:r>
            <a:r>
              <a:rPr lang="it-IT" dirty="0"/>
              <a:t>Emilia Romagna, condividendo </a:t>
            </a:r>
            <a:r>
              <a:rPr lang="it-IT" dirty="0" smtClean="0"/>
              <a:t>esperienze e dati </a:t>
            </a:r>
            <a:r>
              <a:rPr lang="it-IT" dirty="0"/>
              <a:t>di consumo e </a:t>
            </a:r>
            <a:r>
              <a:rPr lang="it-IT" dirty="0" smtClean="0"/>
              <a:t>costo, in </a:t>
            </a:r>
            <a:r>
              <a:rPr lang="it-IT" dirty="0"/>
              <a:t>chiave di </a:t>
            </a:r>
            <a:r>
              <a:rPr lang="it-IT" dirty="0" smtClean="0"/>
              <a:t>benchmark. Quanto avviato in termini di efficienza energetica deve infatti essere portato avanti con continuità.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In </a:t>
            </a:r>
            <a:r>
              <a:rPr lang="it-IT" dirty="0"/>
              <a:t>ultimo </a:t>
            </a:r>
            <a:r>
              <a:rPr lang="it-IT" dirty="0" smtClean="0"/>
              <a:t>non va dimenticata l’importanza di promuovere corretti comportamenti da parte di ciascuno di noi. Basti ricordare che ogni </a:t>
            </a:r>
            <a:r>
              <a:rPr lang="it-IT" dirty="0"/>
              <a:t>grado in più </a:t>
            </a:r>
            <a:r>
              <a:rPr lang="it-IT" dirty="0" smtClean="0"/>
              <a:t>in ufficio si </a:t>
            </a:r>
            <a:r>
              <a:rPr lang="it-IT" dirty="0"/>
              <a:t>traduce in un aumento di consumo di combustibile che va dal 5 al 10% </a:t>
            </a:r>
            <a:r>
              <a:rPr lang="it-IT" dirty="0" smtClean="0"/>
              <a:t>(fonte ENEA).</a:t>
            </a:r>
          </a:p>
          <a:p>
            <a:pPr marL="0" indent="0" algn="just">
              <a:buNone/>
            </a:pPr>
            <a:r>
              <a:rPr lang="it-IT" dirty="0" smtClean="0"/>
              <a:t>Per la prossima stagione invernale è prevista la riduzione di circa 1°C della temperatura negli uffici amministrativi e l’avvio di una campagna di sensibilizzazione del personale volta promuovere comportamenti virtuosi.</a:t>
            </a: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ANALISI E COMPORTAMENTI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880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176793" y="2059388"/>
            <a:ext cx="9863741" cy="4066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Ogni intervento dovrà essere occasione per </a:t>
            </a:r>
            <a:r>
              <a:rPr lang="it-IT" u="sng" dirty="0" smtClean="0"/>
              <a:t>massimizzare l’autoproduzione da fonti rinnovabili,</a:t>
            </a:r>
            <a:r>
              <a:rPr lang="it-IT" dirty="0" smtClean="0"/>
              <a:t> in particolare nello sviluppo del piano direttore ospedale Maggiore.</a:t>
            </a:r>
          </a:p>
          <a:p>
            <a:pPr marL="0" indent="0" algn="just">
              <a:buNone/>
            </a:pPr>
            <a:r>
              <a:rPr lang="it-IT" dirty="0" smtClean="0"/>
              <a:t>Sono inoltre in fase di studio progetti per la realizzazione di impianti fotovoltaici in situazioni particolarmente favorevoli quali i parcheggi a raso, sempre prestando massima attenzione alla sostenibilità economica degli interventi.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09733" y="391005"/>
            <a:ext cx="10069945" cy="913820"/>
          </a:xfrm>
        </p:spPr>
        <p:txBody>
          <a:bodyPr/>
          <a:lstStyle/>
          <a:p>
            <a:r>
              <a:rPr lang="it-IT" b="1" dirty="0"/>
              <a:t>NUOVE SFIDE PER IL FUTURO</a:t>
            </a:r>
          </a:p>
        </p:txBody>
      </p:sp>
    </p:spTree>
    <p:extLst>
      <p:ext uri="{BB962C8B-B14F-4D97-AF65-F5344CB8AC3E}">
        <p14:creationId xmlns:p14="http://schemas.microsoft.com/office/powerpoint/2010/main" val="17877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4887" y="2043486"/>
            <a:ext cx="10205647" cy="4082678"/>
          </a:xfrm>
        </p:spPr>
        <p:txBody>
          <a:bodyPr/>
          <a:lstStyle/>
          <a:p>
            <a:pPr marL="0" indent="0" algn="just">
              <a:buNone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L’Azienda </a:t>
            </a:r>
            <a:r>
              <a:rPr lang="it-IT" sz="1800" dirty="0">
                <a:latin typeface="Montserrat"/>
                <a:ea typeface="Times New Roman"/>
                <a:cs typeface="Times New Roman"/>
              </a:rPr>
              <a:t>USL di Bologna è fortemente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impegnata</a:t>
            </a:r>
          </a:p>
          <a:p>
            <a:pPr marL="0" indent="0" algn="just">
              <a:buNone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nella </a:t>
            </a:r>
            <a:r>
              <a:rPr lang="it-IT" sz="1800" dirty="0">
                <a:latin typeface="Montserrat"/>
                <a:ea typeface="Times New Roman"/>
                <a:cs typeface="Times New Roman"/>
              </a:rPr>
              <a:t>riduzione della propria impronta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ambientale.</a:t>
            </a:r>
          </a:p>
          <a:p>
            <a:pPr marL="0" indent="0" algn="just">
              <a:buNone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Le </a:t>
            </a:r>
            <a:r>
              <a:rPr lang="it-IT" sz="1800" dirty="0">
                <a:latin typeface="Montserrat"/>
                <a:ea typeface="Times New Roman"/>
                <a:cs typeface="Times New Roman"/>
              </a:rPr>
              <a:t>attività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sono state avviate </a:t>
            </a:r>
            <a:r>
              <a:rPr lang="it-IT" sz="1800" dirty="0">
                <a:latin typeface="Montserrat"/>
                <a:ea typeface="Times New Roman"/>
                <a:cs typeface="Times New Roman"/>
              </a:rPr>
              <a:t>negli anni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ed </a:t>
            </a:r>
            <a:r>
              <a:rPr lang="it-IT" sz="1800" dirty="0">
                <a:latin typeface="Montserrat"/>
                <a:ea typeface="Times New Roman"/>
                <a:cs typeface="Times New Roman"/>
              </a:rPr>
              <a:t>implementate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nel</a:t>
            </a:r>
          </a:p>
          <a:p>
            <a:pPr marL="0" indent="0" algn="just">
              <a:buNone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tempo attraverso :</a:t>
            </a:r>
            <a:endParaRPr lang="it-IT" sz="1800" dirty="0">
              <a:latin typeface="Montserrat"/>
              <a:ea typeface="Times New Roman"/>
              <a:cs typeface="Times New Roman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Azioni realizzate costantemente in occasioni di </a:t>
            </a:r>
          </a:p>
          <a:p>
            <a:pPr marL="0" indent="0" algn="just">
              <a:buNone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     rinnovamenti e ristrutturazioni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Azioni diffuse di miglioramento (es.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sostituzione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led, installazione di</a:t>
            </a:r>
          </a:p>
          <a:p>
            <a:pPr marL="0" indent="0" algn="just">
              <a:buNone/>
            </a:pPr>
            <a:r>
              <a:rPr lang="it-IT" sz="1800" dirty="0">
                <a:latin typeface="Montserrat"/>
                <a:ea typeface="Times New Roman"/>
                <a:cs typeface="Times New Roman"/>
              </a:rPr>
              <a:t> </a:t>
            </a: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    crepuscolari e di sensori di presenza, monitoraggio delle regolazioni)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800" dirty="0" smtClean="0">
                <a:latin typeface="Montserrat"/>
                <a:ea typeface="Times New Roman"/>
                <a:cs typeface="Times New Roman"/>
              </a:rPr>
              <a:t>Azioni mirate in termini di efficienza energetica e mobilità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400" dirty="0" smtClean="0"/>
              <a:t>       </a:t>
            </a:r>
            <a:r>
              <a:rPr lang="it-IT" sz="3600" b="1" dirty="0" smtClean="0"/>
              <a:t>AZIONI DI RISPARMIO ENERGETICO</a:t>
            </a:r>
            <a:endParaRPr lang="it-IT" sz="3600" b="1" dirty="0"/>
          </a:p>
        </p:txBody>
      </p:sp>
      <p:pic>
        <p:nvPicPr>
          <p:cNvPr id="1026" name="Picture 2" descr="C:\Users\s.boschetti\Desktop\Ausl Bologna\Nuove Sincronie 2022\FIASO\Vademecum Fiaso sull'efficientamento energetic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45" y="181154"/>
            <a:ext cx="3321170" cy="542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NUOVE SFIDE PER IL FUTURO</a:t>
            </a:r>
          </a:p>
        </p:txBody>
      </p:sp>
      <p:pic>
        <p:nvPicPr>
          <p:cNvPr id="4" name="Picture 2" descr="C:\Users\s.boschetti\Desktop\Ausl Bologna\Nuove Sincronie 2022\Smart Hospital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04" y="1461006"/>
            <a:ext cx="6706547" cy="36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GRAZIE PER L’ATTENZIONE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0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AZIONI DI RISPARMIO ENERGETICO</a:t>
            </a:r>
            <a:endParaRPr lang="it-IT" dirty="0"/>
          </a:p>
        </p:txBody>
      </p:sp>
      <p:pic>
        <p:nvPicPr>
          <p:cNvPr id="2050" name="Picture 2" descr="C:\Users\s.boschetti\Desktop\Ausl Bologna\Nuove Sincronie 2022\Smart Hospital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684" y="1825625"/>
            <a:ext cx="6738719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70936" y="1499646"/>
            <a:ext cx="10686851" cy="428146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A partire dal 2012 nei </a:t>
            </a:r>
            <a:r>
              <a:rPr lang="it-IT" dirty="0"/>
              <a:t>sei ospedali </a:t>
            </a:r>
            <a:r>
              <a:rPr lang="it-IT" dirty="0" smtClean="0"/>
              <a:t>principali </a:t>
            </a:r>
            <a:r>
              <a:rPr lang="it-IT" dirty="0"/>
              <a:t>sono state realizzate </a:t>
            </a:r>
            <a:endParaRPr lang="it-IT" dirty="0" smtClean="0"/>
          </a:p>
          <a:p>
            <a:pPr marL="0" indent="0" algn="ctr">
              <a:buNone/>
            </a:pPr>
            <a:r>
              <a:rPr lang="it-IT" u="sng" dirty="0" smtClean="0"/>
              <a:t>6 centrali di </a:t>
            </a:r>
            <a:r>
              <a:rPr lang="it-IT" u="sng" dirty="0" err="1" smtClean="0"/>
              <a:t>trigenerazione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352865" y="365126"/>
            <a:ext cx="10069945" cy="913820"/>
          </a:xfrm>
        </p:spPr>
        <p:txBody>
          <a:bodyPr/>
          <a:lstStyle/>
          <a:p>
            <a:r>
              <a:rPr lang="it-IT" b="1" dirty="0" smtClean="0"/>
              <a:t>Produzione energetica efficiente</a:t>
            </a:r>
            <a:endParaRPr lang="it-IT" b="1" dirty="0"/>
          </a:p>
        </p:txBody>
      </p:sp>
      <p:pic>
        <p:nvPicPr>
          <p:cNvPr id="4" name="Picture 2" descr="C:\Users\s.boschetti\Desktop\Ausl Bologna\Nuove Sincronie 2022\Smart Hospital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0" y="2532791"/>
            <a:ext cx="5985884" cy="33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Centrali di </a:t>
            </a:r>
            <a:r>
              <a:rPr lang="it-IT" b="1" dirty="0" err="1" smtClean="0"/>
              <a:t>trigenerazione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71472" y="1406106"/>
            <a:ext cx="10891661" cy="4370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Le centrali di </a:t>
            </a:r>
            <a:r>
              <a:rPr lang="it-IT" dirty="0" err="1" smtClean="0"/>
              <a:t>trigenerazione</a:t>
            </a:r>
            <a:r>
              <a:rPr lang="it-IT" dirty="0" smtClean="0"/>
              <a:t> sono costituite da cogeneratori a </a:t>
            </a:r>
            <a:r>
              <a:rPr lang="it-IT" dirty="0"/>
              <a:t>gas </a:t>
            </a:r>
            <a:r>
              <a:rPr lang="it-IT" dirty="0" smtClean="0"/>
              <a:t>metano per la produzione combinata ed efficiente di energia elettrica e energia termica, utilizzata in inverno per il riscaldamento ed in estate, per il tramite di assorbitori </a:t>
            </a:r>
            <a:r>
              <a:rPr lang="it-IT" dirty="0"/>
              <a:t>a bromuro di </a:t>
            </a:r>
            <a:r>
              <a:rPr lang="it-IT" dirty="0" smtClean="0"/>
              <a:t>litio, per la produzione di energia frigorifera.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/>
              <a:t>Contestualmente sono stati realizzati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/>
              <a:t>interventi </a:t>
            </a:r>
            <a:r>
              <a:rPr lang="it-IT" dirty="0"/>
              <a:t>di </a:t>
            </a:r>
            <a:r>
              <a:rPr lang="it-IT" dirty="0" smtClean="0"/>
              <a:t>ottimizzazione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/>
              <a:t>sulle </a:t>
            </a:r>
            <a:r>
              <a:rPr lang="it-IT" dirty="0"/>
              <a:t>centrali </a:t>
            </a:r>
            <a:r>
              <a:rPr lang="it-IT" dirty="0" smtClean="0"/>
              <a:t>termiche </a:t>
            </a:r>
            <a:r>
              <a:rPr lang="it-IT" dirty="0"/>
              <a:t>e </a:t>
            </a:r>
            <a:r>
              <a:rPr lang="it-IT" dirty="0" smtClean="0"/>
              <a:t>frigorifere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6" name="Picture 4" descr="C:\Users\s.boschetti\Desktop\Ausl Bologna\Nuove Sincronie 2022\Smart Hospita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35" y="2991200"/>
            <a:ext cx="4610331" cy="25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71472" y="1483743"/>
            <a:ext cx="10987924" cy="4390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Gli interventi sono stati realizzati stipulando tre </a:t>
            </a:r>
            <a:r>
              <a:rPr lang="it-IT" dirty="0"/>
              <a:t>concessioni di costruzione e gestione degli impianti di generazione e trasferimento alle reti distributive, </a:t>
            </a:r>
            <a:r>
              <a:rPr lang="it-IT" u="sng" dirty="0"/>
              <a:t>contratti di </a:t>
            </a:r>
            <a:r>
              <a:rPr lang="it-IT" u="sng" dirty="0" smtClean="0"/>
              <a:t>partenariato </a:t>
            </a:r>
            <a:r>
              <a:rPr lang="it-IT" u="sng" dirty="0"/>
              <a:t>pubblico–privato totalmente </a:t>
            </a:r>
            <a:r>
              <a:rPr lang="it-IT" i="1" u="sng" dirty="0"/>
              <a:t>off balance</a:t>
            </a:r>
            <a:r>
              <a:rPr lang="it-IT" u="sng" dirty="0"/>
              <a:t> secondo i criteri </a:t>
            </a:r>
            <a:r>
              <a:rPr lang="it-IT" u="sng" dirty="0" err="1"/>
              <a:t>Eurostat</a:t>
            </a:r>
            <a:r>
              <a:rPr lang="it-IT" u="sng" dirty="0"/>
              <a:t> e senza contributo in conto capitale da parte dell’Azienda</a:t>
            </a:r>
            <a:r>
              <a:rPr lang="it-IT" u="sng" dirty="0" smtClean="0"/>
              <a:t>.</a:t>
            </a:r>
          </a:p>
          <a:p>
            <a:pPr marL="0" lvl="0" indent="0" algn="just">
              <a:buNone/>
            </a:pPr>
            <a:r>
              <a:rPr lang="it-IT" dirty="0">
                <a:solidFill>
                  <a:srgbClr val="242852"/>
                </a:solidFill>
              </a:rPr>
              <a:t>I costi e i rischi di costruzione e gestione sono stati completamente trasferiti al Concessionario, che essendo remunerato solo dalla vendita dei vettori energetici e dei Titoli di Efficienza Energetica, inseriti nel Piano Economico Finanziario quali ricavi operativi, è fortemente stimolato a massimizzare il rendimento globale dell’intero sistema </a:t>
            </a:r>
            <a:r>
              <a:rPr lang="it-IT" dirty="0" smtClean="0">
                <a:solidFill>
                  <a:srgbClr val="242852"/>
                </a:solidFill>
              </a:rPr>
              <a:t>energetico.</a:t>
            </a:r>
            <a:endParaRPr lang="it-IT" dirty="0">
              <a:solidFill>
                <a:srgbClr val="242852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Partenariato Pubblico Privato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745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</a:t>
            </a:r>
            <a:r>
              <a:rPr lang="it-IT" b="1" dirty="0" smtClean="0"/>
              <a:t>Partenariato </a:t>
            </a:r>
            <a:r>
              <a:rPr lang="it-IT" b="1" dirty="0"/>
              <a:t>Pubblico Privato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Centrali di </a:t>
            </a:r>
            <a:r>
              <a:rPr lang="it-IT" dirty="0" err="1"/>
              <a:t>trigenerazione</a:t>
            </a:r>
            <a:r>
              <a:rPr lang="it-IT" dirty="0"/>
              <a:t> </a:t>
            </a:r>
            <a:r>
              <a:rPr lang="it-IT" dirty="0" smtClean="0"/>
              <a:t>attive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7657712"/>
              </p:ext>
            </p:extLst>
          </p:nvPr>
        </p:nvGraphicFramePr>
        <p:xfrm>
          <a:off x="563417" y="2721672"/>
          <a:ext cx="5121343" cy="218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237"/>
                <a:gridCol w="1834237"/>
                <a:gridCol w="907936"/>
                <a:gridCol w="544933"/>
              </a:tblGrid>
              <a:tr h="56454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600" dirty="0">
                          <a:effectLst/>
                        </a:rPr>
                        <a:t>Concessioni 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600" dirty="0">
                          <a:effectLst/>
                        </a:rPr>
                        <a:t>Potenza elettrica cogeneratore  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600">
                          <a:effectLst/>
                        </a:rPr>
                        <a:t>Valore investimento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it-IT" sz="600">
                          <a:effectLst/>
                        </a:rPr>
                        <a:t>N° TEE 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/>
                </a:tc>
              </a:tr>
              <a:tr h="26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 O. Bellaria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2,145 MW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€ 2.303.000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1.270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  <a:tr h="26939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Ospedali territorio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Bentivoglio  0,378 MW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€ 570.000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192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  <a:tr h="269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Budrio 0,3 MW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€ 425.000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168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  <a:tr h="269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Loiano 0,123 MW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€ 241.000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47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  <a:tr h="2693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San Giovanni in Persiceto  0,378 MW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€ 441.000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236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  <a:tr h="26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O. Maggiore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5,282 MW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€ 2.370.000</a:t>
                      </a:r>
                      <a:endParaRPr lang="it-IT" sz="7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2.146</a:t>
                      </a:r>
                      <a:endParaRPr lang="it-IT" sz="7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5865" marR="45865" marT="0" marB="0" anchor="ctr"/>
                </a:tc>
              </a:tr>
            </a:tbl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dirty="0"/>
              <a:t>Titoli di Efficienza </a:t>
            </a:r>
            <a:r>
              <a:rPr lang="it-IT" dirty="0" smtClean="0"/>
              <a:t>Energetica</a:t>
            </a:r>
          </a:p>
          <a:p>
            <a:pPr algn="ctr"/>
            <a:r>
              <a:rPr lang="it-IT" dirty="0" smtClean="0"/>
              <a:t> </a:t>
            </a:r>
            <a:r>
              <a:rPr lang="it-IT" dirty="0"/>
              <a:t>o certificati bianchi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“</a:t>
            </a:r>
            <a:r>
              <a:rPr lang="it-IT" sz="1900" i="1" dirty="0" smtClean="0"/>
              <a:t>certificati </a:t>
            </a:r>
            <a:r>
              <a:rPr lang="it-IT" sz="1900" i="1" dirty="0"/>
              <a:t>emessi da enti certificatori indipendenti che attestano i risparmi energetici degli attori del mercato come conseguenza di misure di miglioramento dell'efficienza </a:t>
            </a:r>
            <a:r>
              <a:rPr lang="it-IT" sz="1900" i="1" dirty="0" smtClean="0"/>
              <a:t>energetica </a:t>
            </a:r>
            <a:r>
              <a:rPr lang="it-IT" sz="1900" dirty="0" smtClean="0"/>
              <a:t>”</a:t>
            </a:r>
          </a:p>
          <a:p>
            <a:pPr marL="0" indent="0" algn="just">
              <a:buNone/>
            </a:pPr>
            <a:r>
              <a:rPr lang="it-IT" sz="2400" dirty="0" smtClean="0"/>
              <a:t>I Titoli di Efficienza Energetica sono scambiati in aste gestite dal GSE (Gestore Servizi Energetici) e sono lo strumento introdotto dalla UE per promuovere l’efficienza energetica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0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Produzione e risparmio energetico</a:t>
            </a:r>
            <a:endParaRPr lang="it-IT" b="1" dirty="0"/>
          </a:p>
        </p:txBody>
      </p:sp>
      <p:pic>
        <p:nvPicPr>
          <p:cNvPr id="4098" name="Picture 2" descr="C:\Users\s.boschetti\Desktop\Ausl Bologna\Nuove Sincronie 2022\Smart Hospital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" y="1575304"/>
            <a:ext cx="7540484" cy="42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.boschetti\Desktop\Ausl Bologna\Nuove Sincronie 2022\Smart Hospital-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28" y="1267483"/>
            <a:ext cx="613551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7565" y="1876508"/>
            <a:ext cx="10789919" cy="44686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A partire dai </a:t>
            </a:r>
            <a:r>
              <a:rPr lang="it-IT" u="sng" dirty="0"/>
              <a:t>dati reali</a:t>
            </a:r>
            <a:r>
              <a:rPr lang="it-IT" dirty="0"/>
              <a:t> </a:t>
            </a:r>
            <a:r>
              <a:rPr lang="it-IT" dirty="0" smtClean="0"/>
              <a:t>di produzione</a:t>
            </a:r>
          </a:p>
          <a:p>
            <a:pPr marL="0" indent="0" algn="just">
              <a:buNone/>
            </a:pPr>
            <a:r>
              <a:rPr lang="it-IT" dirty="0" smtClean="0"/>
              <a:t>e </a:t>
            </a:r>
            <a:r>
              <a:rPr lang="it-IT" dirty="0"/>
              <a:t>di costo dell’energia </a:t>
            </a:r>
            <a:r>
              <a:rPr lang="it-IT" dirty="0" smtClean="0"/>
              <a:t>acquisita</a:t>
            </a:r>
          </a:p>
          <a:p>
            <a:pPr marL="0" indent="0" algn="just">
              <a:buNone/>
            </a:pPr>
            <a:r>
              <a:rPr lang="it-IT" dirty="0" smtClean="0"/>
              <a:t>dalle </a:t>
            </a:r>
            <a:r>
              <a:rPr lang="it-IT" dirty="0"/>
              <a:t>centrali di </a:t>
            </a:r>
            <a:r>
              <a:rPr lang="it-IT" dirty="0" err="1" smtClean="0"/>
              <a:t>trigenerazione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è </a:t>
            </a:r>
            <a:r>
              <a:rPr lang="it-IT" dirty="0"/>
              <a:t>stato calcolato il risparmio </a:t>
            </a:r>
            <a:r>
              <a:rPr lang="it-IT" dirty="0" smtClean="0"/>
              <a:t>rispetto</a:t>
            </a:r>
          </a:p>
          <a:p>
            <a:pPr marL="0" indent="0" algn="just">
              <a:buNone/>
            </a:pPr>
            <a:r>
              <a:rPr lang="it-IT" dirty="0" smtClean="0"/>
              <a:t>all’acquisto </a:t>
            </a:r>
            <a:r>
              <a:rPr lang="it-IT" dirty="0"/>
              <a:t>di energia elettrica da </a:t>
            </a:r>
            <a:r>
              <a:rPr lang="it-IT" dirty="0" smtClean="0"/>
              <a:t>rete</a:t>
            </a:r>
          </a:p>
          <a:p>
            <a:pPr marL="0" indent="0" algn="just">
              <a:buNone/>
            </a:pPr>
            <a:r>
              <a:rPr lang="it-IT" dirty="0" smtClean="0"/>
              <a:t>e </a:t>
            </a:r>
            <a:r>
              <a:rPr lang="it-IT" dirty="0"/>
              <a:t>di energia termica dal servizio </a:t>
            </a:r>
            <a:r>
              <a:rPr lang="it-IT" dirty="0" smtClean="0"/>
              <a:t>energia, </a:t>
            </a:r>
          </a:p>
          <a:p>
            <a:pPr marL="0" indent="0" algn="just">
              <a:buNone/>
            </a:pPr>
            <a:r>
              <a:rPr lang="it-IT" dirty="0" smtClean="0"/>
              <a:t>ottenendo significativi risparmi.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RISPARMIO ECONOMICO</a:t>
            </a:r>
            <a:endParaRPr lang="it-IT" b="1" dirty="0"/>
          </a:p>
        </p:txBody>
      </p:sp>
      <p:pic>
        <p:nvPicPr>
          <p:cNvPr id="5122" name="Picture 2" descr="C:\Users\s.boschetti\Desktop\Ausl Bologna\Nuove Sincronie 2022\Smart Hospital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70" y="1206040"/>
            <a:ext cx="5997930" cy="33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1169</Words>
  <Application>Microsoft Office PowerPoint</Application>
  <PresentationFormat>Personalizzato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L’impegno delle Aziende Sanitarie  efficienza energetica e vademecum FIASO </vt:lpstr>
      <vt:lpstr>       AZIONI DI RISPARMIO ENERGETICO</vt:lpstr>
      <vt:lpstr>AZIONI DI RISPARMIO ENERGETICO</vt:lpstr>
      <vt:lpstr>Produzione energetica efficiente</vt:lpstr>
      <vt:lpstr>Centrali di trigenerazione</vt:lpstr>
      <vt:lpstr>Partenariato Pubblico Privato</vt:lpstr>
      <vt:lpstr>     Partenariato Pubblico Privato</vt:lpstr>
      <vt:lpstr>Produzione e risparmio energetico</vt:lpstr>
      <vt:lpstr>RISPARMIO ECONOMICO</vt:lpstr>
      <vt:lpstr>ENERGIA ELETTRICA</vt:lpstr>
      <vt:lpstr>SERVIZIO ENERGIA</vt:lpstr>
      <vt:lpstr>Contributi UE POR FESR</vt:lpstr>
      <vt:lpstr>RISPARMI ENERGETICI COMPLESSIVI</vt:lpstr>
      <vt:lpstr>MOBILITA’</vt:lpstr>
      <vt:lpstr>      MOBILITA’</vt:lpstr>
      <vt:lpstr>MOBILITA’</vt:lpstr>
      <vt:lpstr>AZIONI DI RISPARMIO ENERGETICO</vt:lpstr>
      <vt:lpstr>ANALISI E COMPORTAMENTI</vt:lpstr>
      <vt:lpstr>NUOVE SFIDE PER IL FUTURO</vt:lpstr>
      <vt:lpstr>NUOVE SFIDE PER IL FUTURO</vt:lpstr>
      <vt:lpstr>Presentazione standard di PowerPoint</vt:lpstr>
    </vt:vector>
  </TitlesOfParts>
  <Company>Azienda AUSL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Boschetti Simona</cp:lastModifiedBy>
  <cp:revision>14</cp:revision>
  <dcterms:created xsi:type="dcterms:W3CDTF">2022-01-17T15:10:01Z</dcterms:created>
  <dcterms:modified xsi:type="dcterms:W3CDTF">2022-09-29T09:35:20Z</dcterms:modified>
</cp:coreProperties>
</file>